
<file path=[Content_Types].xml><?xml version="1.0" encoding="utf-8"?>
<Types xmlns="http://schemas.openxmlformats.org/package/2006/content-types">
  <Default Extension="png" ContentType="image/png"/>
  <Default Extension="gif" ContentType="image/gif"/>
  <Default Extension="wdp" ContentType="image/vnd.ms-photo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handoutMasterIdLst>
    <p:handoutMasterId r:id="rId82"/>
  </p:handoutMasterIdLst>
  <p:sldIdLst>
    <p:sldId id="305" r:id="rId3"/>
    <p:sldId id="1193" r:id="rId4"/>
    <p:sldId id="1245" r:id="rId5"/>
    <p:sldId id="1195" r:id="rId6"/>
    <p:sldId id="1196" r:id="rId7"/>
    <p:sldId id="1240" r:id="rId8"/>
    <p:sldId id="1248" r:id="rId9"/>
    <p:sldId id="1246" r:id="rId10"/>
    <p:sldId id="1247" r:id="rId11"/>
    <p:sldId id="1249" r:id="rId12"/>
    <p:sldId id="1250" r:id="rId13"/>
    <p:sldId id="1251" r:id="rId14"/>
    <p:sldId id="1252" r:id="rId15"/>
    <p:sldId id="1198" r:id="rId16"/>
    <p:sldId id="1255" r:id="rId17"/>
    <p:sldId id="1199" r:id="rId18"/>
    <p:sldId id="1200" r:id="rId19"/>
    <p:sldId id="1308" r:id="rId20"/>
    <p:sldId id="1201" r:id="rId21"/>
    <p:sldId id="1202" r:id="rId22"/>
    <p:sldId id="1203" r:id="rId23"/>
    <p:sldId id="1204" r:id="rId24"/>
    <p:sldId id="1309" r:id="rId25"/>
    <p:sldId id="1205" r:id="rId26"/>
    <p:sldId id="1206" r:id="rId27"/>
    <p:sldId id="1311" r:id="rId28"/>
    <p:sldId id="1207" r:id="rId29"/>
    <p:sldId id="1208" r:id="rId30"/>
    <p:sldId id="1228" r:id="rId31"/>
    <p:sldId id="1229" r:id="rId32"/>
    <p:sldId id="1230" r:id="rId33"/>
    <p:sldId id="1231" r:id="rId34"/>
    <p:sldId id="1233" r:id="rId35"/>
    <p:sldId id="1234" r:id="rId36"/>
    <p:sldId id="1235" r:id="rId37"/>
    <p:sldId id="1236" r:id="rId38"/>
    <p:sldId id="1237" r:id="rId39"/>
    <p:sldId id="1334" r:id="rId40"/>
    <p:sldId id="1315" r:id="rId41"/>
    <p:sldId id="1317" r:id="rId42"/>
    <p:sldId id="1312" r:id="rId43"/>
    <p:sldId id="1313" r:id="rId44"/>
    <p:sldId id="1314" r:id="rId45"/>
    <p:sldId id="1316" r:id="rId46"/>
    <p:sldId id="1325" r:id="rId47"/>
    <p:sldId id="1257" r:id="rId48"/>
    <p:sldId id="1256" r:id="rId49"/>
    <p:sldId id="1210" r:id="rId50"/>
    <p:sldId id="1211" r:id="rId51"/>
    <p:sldId id="1212" r:id="rId52"/>
    <p:sldId id="1213" r:id="rId53"/>
    <p:sldId id="1214" r:id="rId54"/>
    <p:sldId id="1215" r:id="rId55"/>
    <p:sldId id="1216" r:id="rId56"/>
    <p:sldId id="1217" r:id="rId57"/>
    <p:sldId id="1218" r:id="rId58"/>
    <p:sldId id="1219" r:id="rId59"/>
    <p:sldId id="1220" r:id="rId60"/>
    <p:sldId id="1221" r:id="rId61"/>
    <p:sldId id="1224" r:id="rId62"/>
    <p:sldId id="1319" r:id="rId63"/>
    <p:sldId id="1262" r:id="rId64"/>
    <p:sldId id="1260" r:id="rId65"/>
    <p:sldId id="1261" r:id="rId66"/>
    <p:sldId id="1322" r:id="rId67"/>
    <p:sldId id="1323" r:id="rId68"/>
    <p:sldId id="1324" r:id="rId69"/>
    <p:sldId id="1326" r:id="rId70"/>
    <p:sldId id="1328" r:id="rId71"/>
    <p:sldId id="1329" r:id="rId72"/>
    <p:sldId id="1330" r:id="rId73"/>
    <p:sldId id="1331" r:id="rId74"/>
    <p:sldId id="1320" r:id="rId75"/>
    <p:sldId id="1335" r:id="rId76"/>
    <p:sldId id="1332" r:id="rId77"/>
    <p:sldId id="1321" r:id="rId78"/>
    <p:sldId id="586" r:id="rId79"/>
    <p:sldId id="1244" r:id="rId81"/>
  </p:sldIdLst>
  <p:sldSz cx="12192000" cy="6858000"/>
  <p:notesSz cx="6797675" cy="992632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agres de Oliveira Thais" initials="MdOT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E0EF6"/>
    <a:srgbClr val="7FE800"/>
    <a:srgbClr val="DB0DDB"/>
    <a:srgbClr val="F42818"/>
    <a:srgbClr val="1F497D"/>
    <a:srgbClr val="000000"/>
    <a:srgbClr val="94EAFE"/>
    <a:srgbClr val="AEF4BB"/>
    <a:srgbClr val="632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1686" autoAdjust="0"/>
  </p:normalViewPr>
  <p:slideViewPr>
    <p:cSldViewPr>
      <p:cViewPr varScale="1">
        <p:scale>
          <a:sx n="133" d="100"/>
          <a:sy n="133" d="100"/>
        </p:scale>
        <p:origin x="312" y="55"/>
      </p:cViewPr>
      <p:guideLst>
        <p:guide orient="horz" pos="4119"/>
        <p:guide pos="3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972" y="84"/>
      </p:cViewPr>
      <p:guideLst>
        <p:guide orient="horz" pos="2996"/>
        <p:guide pos="214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6" Type="http://schemas.openxmlformats.org/officeDocument/2006/relationships/commentAuthors" Target="commentAuthors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handoutMaster" Target="handoutMasters/handoutMaster1.xml"/><Relationship Id="rId81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1541C-09B8-4727-B4E4-4DB655A1045D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A0409-8B4C-4D9A-936F-7C64D223AB5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123AF-641F-4FC9-91E3-13F46081630E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BF20F-564A-4E25-8145-FB36B59AA56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0B8DD-294F-474F-9AF2-553AD5DFF6ED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5200" y="6252411"/>
            <a:ext cx="457200" cy="605589"/>
          </a:xfrm>
        </p:spPr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808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808038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48BA36A-66DB-4BED-8D09-48841B9AAF6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55C-6032-4C4E-B912-DDDA3A8BE2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microsoft.com/office/2007/relationships/hdphoto" Target="../media/image2.wdp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9245D55C-6032-4C4E-B912-DDDA3A8BE287}" type="slidenum">
              <a:rPr lang="en-US" smtClean="0"/>
            </a:fld>
            <a:endParaRPr lang="en-US" dirty="0"/>
          </a:p>
        </p:txBody>
      </p:sp>
      <p:pic>
        <p:nvPicPr>
          <p:cNvPr id="8" name="Picture 77" descr="golf"/>
          <p:cNvPicPr>
            <a:picLocks noChangeAspect="1" noChangeArrowheads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85" y="6286500"/>
            <a:ext cx="110871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75"/>
          <p:cNvSpPr txBox="1">
            <a:spLocks noChangeArrowheads="1"/>
          </p:cNvSpPr>
          <p:nvPr/>
        </p:nvSpPr>
        <p:spPr bwMode="auto">
          <a:xfrm>
            <a:off x="10773534" y="6372225"/>
            <a:ext cx="1185333" cy="3810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/>
          <a:lstStyle>
            <a:lvl1pPr>
              <a:defRPr sz="2400" baseline="-25000">
                <a:solidFill>
                  <a:schemeClr val="tx1"/>
                </a:solidFill>
                <a:latin typeface="Times New Roman" panose="02020603050405020304" pitchFamily="1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anose="02020603050405020304" pitchFamily="1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anose="02020603050405020304" pitchFamily="1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anose="02020603050405020304" pitchFamily="1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anose="02020603050405020304" pitchFamily="1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anose="02020603050405020304" pitchFamily="1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731A5D71-E86E-4136-9807-E343589E2FBD}" type="slidenum">
              <a:rPr lang="en-US" sz="2400" smtClean="0">
                <a:solidFill>
                  <a:schemeClr val="bg1"/>
                </a:solidFill>
                <a:latin typeface="Cambria" panose="02040503050406030204" pitchFamily="18" charset="0"/>
              </a:rPr>
            </a:fld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19466" y="7186612"/>
            <a:ext cx="1185333" cy="483198"/>
          </a:xfrm>
          <a:prstGeom prst="rect">
            <a:avLst/>
          </a:prstGeom>
        </p:spPr>
      </p:pic>
      <p:pic>
        <p:nvPicPr>
          <p:cNvPr id="1026" name="Picture 2" descr="Media &amp; Press - Rosalind Franklin Institute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719" y="6308725"/>
            <a:ext cx="2163681" cy="51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29.jpe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6" Type="http://schemas.microsoft.com/office/2007/relationships/media" Target="../media/media3.mp4"/><Relationship Id="rId5" Type="http://schemas.openxmlformats.org/officeDocument/2006/relationships/video" Target="../media/media3.mp4"/><Relationship Id="rId4" Type="http://schemas.openxmlformats.org/officeDocument/2006/relationships/image" Target="../media/image39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5.GIF"/><Relationship Id="rId6" Type="http://schemas.openxmlformats.org/officeDocument/2006/relationships/image" Target="../media/image64.GIF"/><Relationship Id="rId5" Type="http://schemas.openxmlformats.org/officeDocument/2006/relationships/image" Target="../media/image63.png"/><Relationship Id="rId4" Type="http://schemas.microsoft.com/office/2007/relationships/hdphoto" Target="../media/image62.wdp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7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png"/><Relationship Id="rId7" Type="http://schemas.openxmlformats.org/officeDocument/2006/relationships/image" Target="../media/image110.png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22.png"/><Relationship Id="rId1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27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5.png"/><Relationship Id="rId7" Type="http://schemas.openxmlformats.org/officeDocument/2006/relationships/image" Target="../media/image134.png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image" Target="../media/image132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26.png"/><Relationship Id="rId1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GIF"/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microsoft.com/office/2007/relationships/hdphoto" Target="../media/image15.wdp"/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image" Target="../media/image168.jpe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5.png"/><Relationship Id="rId7" Type="http://schemas.microsoft.com/office/2007/relationships/hdphoto" Target="../media/image179.wdp"/><Relationship Id="rId6" Type="http://schemas.openxmlformats.org/officeDocument/2006/relationships/image" Target="../media/image178.png"/><Relationship Id="rId5" Type="http://schemas.microsoft.com/office/2007/relationships/hdphoto" Target="../media/image177.wdp"/><Relationship Id="rId4" Type="http://schemas.openxmlformats.org/officeDocument/2006/relationships/image" Target="../media/image176.png"/><Relationship Id="rId3" Type="http://schemas.openxmlformats.org/officeDocument/2006/relationships/image" Target="../media/image175.png"/><Relationship Id="rId2" Type="http://schemas.openxmlformats.org/officeDocument/2006/relationships/image" Target="../media/image174.jpeg"/><Relationship Id="rId1" Type="http://schemas.openxmlformats.org/officeDocument/2006/relationships/image" Target="../media/image173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x_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62200" y="2438400"/>
            <a:ext cx="7258685" cy="27108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397635" y="685800"/>
            <a:ext cx="9497695" cy="166243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" charset="0"/>
              </a:rPr>
              <a:t>Deep convolutional neural networks to restore single-shot electron microscopy images</a:t>
            </a:r>
            <a:endParaRPr 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2915" y="6188470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Ivan Lobato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631315" y="5257800"/>
            <a:ext cx="81984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82D33"/>
                </a:solidFill>
                <a:effectLst/>
                <a:latin typeface="rockwellbold"/>
              </a:rPr>
              <a:t>Workshop on machine learning methods in transmission electron microscopy</a:t>
            </a:r>
            <a:endParaRPr lang="en-US" b="1" i="0" cap="all" dirty="0">
              <a:solidFill>
                <a:srgbClr val="787F8A"/>
              </a:solidFill>
              <a:effectLst/>
              <a:latin typeface="proxima-nov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5867400"/>
            <a:ext cx="29476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 dirty="0">
                <a:solidFill>
                  <a:srgbClr val="787F8A"/>
                </a:solidFill>
                <a:effectLst/>
                <a:latin typeface="proxima-nova"/>
              </a:rPr>
              <a:t>OCTOBER 28 - 29, 2024</a:t>
            </a:r>
            <a:endParaRPr lang="en-GB" dirty="0"/>
          </a:p>
        </p:txBody>
      </p:sp>
      <p:sp>
        <p:nvSpPr>
          <p:cNvPr id="6" name="Rectangle: Rounded Corners 17"/>
          <p:cNvSpPr/>
          <p:nvPr/>
        </p:nvSpPr>
        <p:spPr>
          <a:xfrm>
            <a:off x="5570220" y="2675443"/>
            <a:ext cx="900671" cy="233326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CNN</a:t>
            </a:r>
            <a:endParaRPr lang="en-US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19" name="Arrow: Right 18"/>
          <p:cNvSpPr/>
          <p:nvPr/>
        </p:nvSpPr>
        <p:spPr>
          <a:xfrm>
            <a:off x="5246739" y="3670769"/>
            <a:ext cx="308229" cy="449511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Arrow: Right 9"/>
          <p:cNvSpPr/>
          <p:nvPr/>
        </p:nvSpPr>
        <p:spPr>
          <a:xfrm>
            <a:off x="6496059" y="3670769"/>
            <a:ext cx="305177" cy="449511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915385"/>
            <a:ext cx="7975312" cy="63976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Hyperparameters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170" name="Picture 2" descr="http://cs231n.github.io/assets/nn1/neural_net2.jpe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28" y="1182280"/>
            <a:ext cx="3270393" cy="160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/>
          <p:nvPr/>
        </p:nvSpPr>
        <p:spPr>
          <a:xfrm>
            <a:off x="6562868" y="457200"/>
            <a:ext cx="4622512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Neural networks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6" y="3827638"/>
            <a:ext cx="4429125" cy="23029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3836392"/>
            <a:ext cx="1981200" cy="6546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628" y="4596138"/>
            <a:ext cx="2413144" cy="7436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5425098"/>
            <a:ext cx="2057400" cy="6667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Oval 8"/>
          <p:cNvSpPr/>
          <p:nvPr/>
        </p:nvSpPr>
        <p:spPr>
          <a:xfrm>
            <a:off x="3124200" y="4210050"/>
            <a:ext cx="533400" cy="178620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86225" y="4210050"/>
            <a:ext cx="533400" cy="178620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072062" y="4210050"/>
            <a:ext cx="533400" cy="178620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 result for simple mathematical neuron di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13" y="1147762"/>
            <a:ext cx="3175849" cy="150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/>
          <p:nvPr/>
        </p:nvSpPr>
        <p:spPr>
          <a:xfrm>
            <a:off x="1323834" y="508000"/>
            <a:ext cx="434339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Artificial neuron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9" grpId="0" bldLvl="0" animBg="1"/>
      <p:bldP spid="14" grpId="0" bldLvl="0" animBg="1"/>
      <p:bldP spid="1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2133600" y="596498"/>
            <a:ext cx="7975312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Convolutional neural networks</a:t>
            </a:r>
            <a:endParaRPr 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1220" y="2065351"/>
            <a:ext cx="849770" cy="2844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67249"/>
            <a:ext cx="2541273" cy="25235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6668" y="4690750"/>
            <a:ext cx="104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512x512</a:t>
            </a:r>
            <a:endParaRPr lang="en-US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4921526" y="3186991"/>
            <a:ext cx="580027" cy="602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http://cs231n.github.io/assets/nn1/neural_net2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08"/>
          <a:stretch>
            <a:fillRect/>
          </a:stretch>
        </p:blipFill>
        <p:spPr bwMode="auto">
          <a:xfrm>
            <a:off x="6851017" y="2090751"/>
            <a:ext cx="2651665" cy="275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/>
          <p:cNvSpPr/>
          <p:nvPr/>
        </p:nvSpPr>
        <p:spPr>
          <a:xfrm>
            <a:off x="7289937" y="2583225"/>
            <a:ext cx="1645115" cy="171600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" charset="0"/>
                <a:cs typeface="Times New Roman" panose="02020603050405020304" pitchFamily="1" charset="0"/>
              </a:rPr>
              <a:t>10^11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" charset="0"/>
                <a:cs typeface="Times New Roman" panose="02020603050405020304" pitchFamily="1" charset="0"/>
              </a:rPr>
              <a:t>variables</a:t>
            </a:r>
            <a:endParaRPr lang="en-US" dirty="0">
              <a:solidFill>
                <a:srgbClr val="FF0000"/>
              </a:solidFill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18" name="Arrow: Right 17"/>
          <p:cNvSpPr/>
          <p:nvPr/>
        </p:nvSpPr>
        <p:spPr>
          <a:xfrm>
            <a:off x="6296390" y="3186991"/>
            <a:ext cx="580027" cy="602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0"/>
            <a:ext cx="8763000" cy="42344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 bldLvl="0" animBg="1"/>
      <p:bldP spid="14" grpId="1" bldLvl="0" animBg="1"/>
      <p:bldP spid="16" grpId="0" bldLvl="0" animBg="1"/>
      <p:bldP spid="16" grpId="1" bldLvl="0" animBg="1"/>
      <p:bldP spid="18" grpId="0" bldLvl="0" animBg="1"/>
      <p:bldP spid="18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/>
        </p:nvSpPr>
        <p:spPr>
          <a:xfrm>
            <a:off x="2057400" y="174165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Neural network architectures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2030" y="1505448"/>
            <a:ext cx="2590800" cy="46667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alexn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l="12239" r="11263"/>
          <a:stretch>
            <a:fillRect/>
          </a:stretch>
        </p:blipFill>
        <p:spPr>
          <a:xfrm>
            <a:off x="4997685" y="1505448"/>
            <a:ext cx="2667000" cy="46484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resnet_50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rcRect l="17360" r="11296"/>
          <a:stretch>
            <a:fillRect/>
          </a:stretch>
        </p:blipFill>
        <p:spPr>
          <a:xfrm>
            <a:off x="7772400" y="1505448"/>
            <a:ext cx="2590800" cy="46667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5" name="Rectangle: Rounded Corners 14"/>
          <p:cNvSpPr/>
          <p:nvPr/>
        </p:nvSpPr>
        <p:spPr>
          <a:xfrm>
            <a:off x="2303742" y="936165"/>
            <a:ext cx="2590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1998</a:t>
            </a:r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5029200" y="936165"/>
            <a:ext cx="2590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2012</a:t>
            </a:r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766304" y="936165"/>
            <a:ext cx="2590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07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5" grpId="0" bldLvl="0" animBg="1"/>
      <p:bldP spid="17" grpId="0" bldLvl="0" animBg="1"/>
      <p:bldP spid="1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/>
          <p:cNvSpPr/>
          <p:nvPr/>
        </p:nvSpPr>
        <p:spPr>
          <a:xfrm>
            <a:off x="2450123" y="3913955"/>
            <a:ext cx="1909351" cy="20097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/>
          <p:cNvSpPr/>
          <p:nvPr/>
        </p:nvSpPr>
        <p:spPr>
          <a:xfrm>
            <a:off x="4491449" y="3935084"/>
            <a:ext cx="1909351" cy="200978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45" y="4199796"/>
            <a:ext cx="1034645" cy="103464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74" y="4381010"/>
            <a:ext cx="1034645" cy="10346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33" y="4570136"/>
            <a:ext cx="1034645" cy="10346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12" y="4087706"/>
            <a:ext cx="1185278" cy="11852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504" y="4245779"/>
            <a:ext cx="1185278" cy="118527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83" y="4434171"/>
            <a:ext cx="1185278" cy="11852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10" y="4620431"/>
            <a:ext cx="1185278" cy="11852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89" y="4755662"/>
            <a:ext cx="1034645" cy="1034645"/>
          </a:xfrm>
          <a:prstGeom prst="rect">
            <a:avLst/>
          </a:prstGeom>
        </p:spPr>
      </p:pic>
      <p:sp>
        <p:nvSpPr>
          <p:cNvPr id="45" name="Rectangle: Rounded Corners 44"/>
          <p:cNvSpPr/>
          <p:nvPr/>
        </p:nvSpPr>
        <p:spPr>
          <a:xfrm>
            <a:off x="2842533" y="597440"/>
            <a:ext cx="2971799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  <a:endParaRPr lang="en-US" dirty="0"/>
          </a:p>
        </p:txBody>
      </p:sp>
      <p:sp>
        <p:nvSpPr>
          <p:cNvPr id="46" name="Rectangle: Rounded Corners 45"/>
          <p:cNvSpPr/>
          <p:nvPr/>
        </p:nvSpPr>
        <p:spPr>
          <a:xfrm>
            <a:off x="2704895" y="3335796"/>
            <a:ext cx="2971799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en-US" dirty="0"/>
          </a:p>
        </p:txBody>
      </p:sp>
      <p:sp>
        <p:nvSpPr>
          <p:cNvPr id="50" name="Rectangle: Rounded Corners 49"/>
          <p:cNvSpPr/>
          <p:nvPr/>
        </p:nvSpPr>
        <p:spPr>
          <a:xfrm>
            <a:off x="2428875" y="1183924"/>
            <a:ext cx="1909351" cy="20097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82" y="1337588"/>
            <a:ext cx="1222891" cy="122289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93" y="1519273"/>
            <a:ext cx="1222891" cy="122289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33" y="1712240"/>
            <a:ext cx="1222891" cy="122289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3" y="1870313"/>
            <a:ext cx="1222891" cy="1222891"/>
          </a:xfrm>
          <a:prstGeom prst="rect">
            <a:avLst/>
          </a:prstGeom>
        </p:spPr>
      </p:pic>
      <p:sp>
        <p:nvSpPr>
          <p:cNvPr id="55" name="Rectangle: Rounded Corners 54"/>
          <p:cNvSpPr/>
          <p:nvPr/>
        </p:nvSpPr>
        <p:spPr>
          <a:xfrm>
            <a:off x="4470201" y="1205053"/>
            <a:ext cx="1909351" cy="20097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47" y="1472011"/>
            <a:ext cx="1014845" cy="101484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87" y="1646344"/>
            <a:ext cx="1014845" cy="10148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30" y="1830981"/>
            <a:ext cx="1014845" cy="101484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91" y="2015618"/>
            <a:ext cx="1014845" cy="10148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600" y="2743200"/>
            <a:ext cx="3446374" cy="23837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4" name="Rectangle: Rounded Corners 63"/>
          <p:cNvSpPr/>
          <p:nvPr/>
        </p:nvSpPr>
        <p:spPr>
          <a:xfrm>
            <a:off x="7008826" y="2065112"/>
            <a:ext cx="3102639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Cost function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ldLvl="0" animBg="1"/>
      <p:bldP spid="61" grpId="0" bldLvl="0" animBg="1"/>
      <p:bldP spid="46" grpId="0" bldLvl="0" animBg="1"/>
      <p:bldP spid="6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57300" y="533400"/>
            <a:ext cx="9677400" cy="1066800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" charset="0"/>
              </a:rPr>
              <a:t>How to obtain undistorted STEM images?</a:t>
            </a:r>
            <a:endParaRPr lang="en-US" sz="4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57300" y="2133600"/>
            <a:ext cx="986790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</a:rPr>
              <a:t>We are only able to collect distorted data.</a:t>
            </a: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17145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</a:rPr>
              <a:t>The experimental data is limited to few samples SrTiO</a:t>
            </a:r>
            <a:r>
              <a:rPr lang="en-US" sz="3000" baseline="-25000" dirty="0">
                <a:latin typeface="Times New Roman" panose="02020603050405020304" pitchFamily="1" charset="0"/>
                <a:cs typeface="Times New Roman" panose="02020603050405020304" pitchFamily="1" charset="0"/>
              </a:rPr>
              <a:t>3</a:t>
            </a: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</a:rPr>
              <a:t>[001], Au[110], etc.).</a:t>
            </a: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</a:rPr>
              <a:t>Therefore, we have to use synthetic data: simulated STEM images for different specimens, orientations, misalignments, aberrations, amorphous layers, microscope parameters, etc.</a:t>
            </a: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pic>
        <p:nvPicPr>
          <p:cNvPr id="2" name="labe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267200" y="2057499"/>
            <a:ext cx="4002088" cy="40020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914400" y="457200"/>
            <a:ext cx="10134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Workflow for training a neural network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2211070" y="1736400"/>
            <a:ext cx="1623503" cy="897897"/>
          </a:xfrm>
          <a:prstGeom prst="roundRect">
            <a:avLst/>
          </a:prstGeom>
          <a:solidFill>
            <a:srgbClr val="ADBDEA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Distorted data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Arrow: Right 5"/>
          <p:cNvSpPr/>
          <p:nvPr/>
        </p:nvSpPr>
        <p:spPr>
          <a:xfrm>
            <a:off x="3924371" y="2561057"/>
            <a:ext cx="310005" cy="438268"/>
          </a:xfrm>
          <a:prstGeom prst="rightArrow">
            <a:avLst/>
          </a:prstGeom>
          <a:solidFill>
            <a:srgbClr val="FF0000">
              <a:alpha val="68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: Rounded Corners 10"/>
          <p:cNvSpPr/>
          <p:nvPr/>
        </p:nvSpPr>
        <p:spPr>
          <a:xfrm>
            <a:off x="2236737" y="2862440"/>
            <a:ext cx="1623503" cy="897897"/>
          </a:xfrm>
          <a:prstGeom prst="roundRect">
            <a:avLst/>
          </a:prstGeom>
          <a:solidFill>
            <a:srgbClr val="ADBDEA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undistorted data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4343400" y="2286000"/>
            <a:ext cx="1844040" cy="897890"/>
          </a:xfrm>
          <a:prstGeom prst="roundRect">
            <a:avLst/>
          </a:prstGeom>
          <a:solidFill>
            <a:srgbClr val="ADBDEA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Architecture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6704330" y="2275573"/>
            <a:ext cx="1623503" cy="897897"/>
          </a:xfrm>
          <a:prstGeom prst="roundRect">
            <a:avLst/>
          </a:prstGeom>
          <a:solidFill>
            <a:srgbClr val="ADBDEA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Loss functions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Arrow: Right 14"/>
          <p:cNvSpPr/>
          <p:nvPr/>
        </p:nvSpPr>
        <p:spPr>
          <a:xfrm>
            <a:off x="6304527" y="2486427"/>
            <a:ext cx="310005" cy="438268"/>
          </a:xfrm>
          <a:prstGeom prst="rightArrow">
            <a:avLst/>
          </a:prstGeom>
          <a:solidFill>
            <a:srgbClr val="FF0000">
              <a:alpha val="68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: Rounded Corners 15"/>
          <p:cNvSpPr/>
          <p:nvPr/>
        </p:nvSpPr>
        <p:spPr>
          <a:xfrm>
            <a:off x="8836660" y="2275573"/>
            <a:ext cx="1623503" cy="897897"/>
          </a:xfrm>
          <a:prstGeom prst="roundRect">
            <a:avLst/>
          </a:prstGeom>
          <a:solidFill>
            <a:srgbClr val="ADBDEA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Training procedure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8436857" y="2486427"/>
            <a:ext cx="310005" cy="438268"/>
          </a:xfrm>
          <a:prstGeom prst="rightArrow">
            <a:avLst/>
          </a:prstGeom>
          <a:solidFill>
            <a:srgbClr val="FF0000">
              <a:alpha val="68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ectangle: Rounded Corners 17"/>
          <p:cNvSpPr/>
          <p:nvPr/>
        </p:nvSpPr>
        <p:spPr>
          <a:xfrm>
            <a:off x="2569414" y="5305882"/>
            <a:ext cx="3547971" cy="897897"/>
          </a:xfrm>
          <a:prstGeom prst="roundRect">
            <a:avLst/>
          </a:prstGeom>
          <a:solidFill>
            <a:srgbClr val="ADBDEA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Simulated distorted data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6281829" y="5305882"/>
            <a:ext cx="3547971" cy="897897"/>
          </a:xfrm>
          <a:prstGeom prst="roundRect">
            <a:avLst/>
          </a:prstGeom>
          <a:solidFill>
            <a:srgbClr val="ADBDEA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Simulated undistorted data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itle 1"/>
          <p:cNvSpPr txBox="1"/>
          <p:nvPr/>
        </p:nvSpPr>
        <p:spPr>
          <a:xfrm>
            <a:off x="1008627" y="4178854"/>
            <a:ext cx="10134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get realistic pair of distorted/undistorted data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1" grpId="0" bldLvl="0" animBg="1"/>
      <p:bldP spid="12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/>
        </p:nvSpPr>
        <p:spPr>
          <a:xfrm>
            <a:off x="2108344" y="416345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Importance of sampling</a:t>
            </a:r>
            <a:endParaRPr 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2108344" y="1328112"/>
            <a:ext cx="5130656" cy="69627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Phase space of all possible STEM images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227" y="2239664"/>
            <a:ext cx="3701783" cy="3581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023399" y="1341266"/>
            <a:ext cx="4267200" cy="2527206"/>
            <a:chOff x="3603092" y="1358061"/>
            <a:chExt cx="4267200" cy="2527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1304538">
              <a:off x="3603092" y="2076705"/>
              <a:ext cx="4267200" cy="180856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66447" y="2289338"/>
              <a:ext cx="1153267" cy="1208892"/>
            </a:xfrm>
            <a:prstGeom prst="rect">
              <a:avLst/>
            </a:prstGeom>
          </p:spPr>
        </p:pic>
        <p:sp>
          <p:nvSpPr>
            <p:cNvPr id="11" name="Rectangle: Rounded Corners 10"/>
            <p:cNvSpPr/>
            <p:nvPr/>
          </p:nvSpPr>
          <p:spPr>
            <a:xfrm>
              <a:off x="6019180" y="1358061"/>
              <a:ext cx="1447800" cy="53055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Au[110]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44979" y="4045604"/>
            <a:ext cx="4163365" cy="2245782"/>
            <a:chOff x="2614523" y="3973039"/>
            <a:chExt cx="4163365" cy="22457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529144" flipV="1">
              <a:off x="2614523" y="4499992"/>
              <a:ext cx="4163365" cy="171882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3968" y="4922520"/>
              <a:ext cx="1104332" cy="1197297"/>
            </a:xfrm>
            <a:prstGeom prst="rect">
              <a:avLst/>
            </a:prstGeom>
          </p:spPr>
        </p:pic>
        <p:sp>
          <p:nvSpPr>
            <p:cNvPr id="12" name="Rectangle: Rounded Corners 11"/>
            <p:cNvSpPr/>
            <p:nvPr/>
          </p:nvSpPr>
          <p:spPr>
            <a:xfrm>
              <a:off x="4952712" y="3973039"/>
              <a:ext cx="1447800" cy="53055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SrTiO</a:t>
              </a:r>
              <a:r>
                <a:rPr lang="en-US" baseline="-25000" dirty="0"/>
                <a:t>3</a:t>
              </a:r>
              <a:r>
                <a:rPr lang="en-US" dirty="0"/>
                <a:t>[001]</a:t>
              </a:r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2286000"/>
            <a:ext cx="3193126" cy="3193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9562" y="5579653"/>
            <a:ext cx="762000" cy="76200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990600" y="2819400"/>
            <a:ext cx="10134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Architectures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>
          <a:xfrm>
            <a:off x="2090259" y="461466"/>
            <a:ext cx="8458200" cy="833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/>
                </a:solidFill>
              </a:rPr>
              <a:t>Architecture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23880" t="7749"/>
          <a:stretch>
            <a:fillRect/>
          </a:stretch>
        </p:blipFill>
        <p:spPr>
          <a:xfrm>
            <a:off x="228600" y="1295129"/>
            <a:ext cx="6286500" cy="48912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81200"/>
            <a:ext cx="531368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108344" y="450193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Generator architecture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524000"/>
            <a:ext cx="11503025" cy="4446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028700" y="304800"/>
            <a:ext cx="10134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Electron microscope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pic>
        <p:nvPicPr>
          <p:cNvPr id="1026" name="Picture 2" descr="Titan – FELMI ZF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87946"/>
            <a:ext cx="2857500" cy="429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53000" y="5728282"/>
            <a:ext cx="216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 millions of Euros</a:t>
            </a:r>
            <a:endParaRPr lang="en-US" dirty="0"/>
          </a:p>
        </p:txBody>
      </p:sp>
      <p:pic>
        <p:nvPicPr>
          <p:cNvPr id="1028" name="Picture 4" descr="NanoFab Tool: FEI Titan 80-300 Analytical Transmission Electron Microscope  | N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44891"/>
            <a:ext cx="28575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108344" y="450193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Discriminator architecture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7934" y="4876800"/>
            <a:ext cx="2813866" cy="5546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57400"/>
            <a:ext cx="11764010" cy="23310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21615" y="2819400"/>
            <a:ext cx="1156208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 functions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108344" y="450193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Loss function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107574"/>
            <a:ext cx="1181265" cy="257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08" y="2226732"/>
            <a:ext cx="2572109" cy="771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98" y="3741615"/>
            <a:ext cx="2791215" cy="276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33" y="4516697"/>
            <a:ext cx="2743584" cy="37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633" y="4008286"/>
            <a:ext cx="2572109" cy="616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357" y="2947271"/>
            <a:ext cx="1400370" cy="219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396" y="1959995"/>
            <a:ext cx="1295581" cy="2667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4359" y="2243470"/>
            <a:ext cx="2337179" cy="7496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1357" y="3793534"/>
            <a:ext cx="1219370" cy="2476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4746" y="4008286"/>
            <a:ext cx="4963218" cy="3905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790" y="1957872"/>
            <a:ext cx="609685" cy="2381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7997" y="2993131"/>
            <a:ext cx="581106" cy="2286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8550" y="3176890"/>
            <a:ext cx="2136244" cy="5340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8400" y="1456355"/>
            <a:ext cx="5809312" cy="3235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5230169"/>
            <a:ext cx="1419423" cy="2381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92948" y="5603460"/>
            <a:ext cx="4839375" cy="371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91200" y="3249295"/>
            <a:ext cx="2279650" cy="46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108344" y="450193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Multi-local whitening transform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2021205"/>
            <a:ext cx="12001500" cy="3001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57300" y="2362200"/>
            <a:ext cx="9677400" cy="184785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cs typeface="Times New Roman" panose="02020603050405020304" pitchFamily="1" charset="0"/>
              </a:rPr>
              <a:t>Data generation</a:t>
            </a:r>
            <a:endParaRPr lang="en-US" sz="4800" b="1" dirty="0"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755" y="990600"/>
            <a:ext cx="8089120" cy="54673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-76200"/>
            <a:ext cx="11179175" cy="972820"/>
          </a:xfrm>
        </p:spPr>
        <p:txBody>
          <a:bodyPr>
            <a:noAutofit/>
          </a:bodyPr>
          <a:p>
            <a:pPr algn="ctr"/>
            <a:r>
              <a:rPr lang="en-US" sz="4800" b="1" dirty="0">
                <a:cs typeface="Times New Roman" panose="02020603050405020304" pitchFamily="1" charset="0"/>
              </a:rPr>
              <a:t>Undistorted data generation</a:t>
            </a:r>
            <a:endParaRPr lang="en-US" sz="4800" b="1" dirty="0">
              <a:cs typeface="Times New Roman" panose="02020603050405020304" pitchFamily="1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-76200"/>
            <a:ext cx="11179175" cy="972820"/>
          </a:xfrm>
        </p:spPr>
        <p:txBody>
          <a:bodyPr>
            <a:noAutofit/>
          </a:bodyPr>
          <a:p>
            <a:pPr algn="ctr"/>
            <a:r>
              <a:rPr lang="en-US" sz="4800" b="1" dirty="0">
                <a:cs typeface="Times New Roman" panose="02020603050405020304" pitchFamily="1" charset="0"/>
              </a:rPr>
              <a:t>Undistorted data generation</a:t>
            </a:r>
            <a:endParaRPr lang="en-US" sz="4800" b="1" dirty="0">
              <a:cs typeface="Times New Roman" panose="02020603050405020304" pitchFamily="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524000"/>
            <a:ext cx="3780790" cy="374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524000"/>
            <a:ext cx="3780790" cy="374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070" y="1524000"/>
            <a:ext cx="3736975" cy="37503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57300" y="2362200"/>
            <a:ext cx="9677400" cy="184785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" charset="0"/>
              </a:rPr>
              <a:t>Distorted data generation</a:t>
            </a:r>
            <a:endParaRPr 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069770" y="536178"/>
            <a:ext cx="10134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Some distortions in a single STEM micrograph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1447800"/>
            <a:ext cx="9863455" cy="5063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856917" y="838200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X-Jitter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51" y="1620841"/>
            <a:ext cx="3867150" cy="40179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8157" y="1645416"/>
            <a:ext cx="3888695" cy="39102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2457"/>
          <a:stretch>
            <a:fillRect/>
          </a:stretch>
        </p:blipFill>
        <p:spPr>
          <a:xfrm>
            <a:off x="4226607" y="1756064"/>
            <a:ext cx="3235933" cy="1845978"/>
          </a:xfrm>
          <a:prstGeom prst="rect">
            <a:avLst/>
          </a:prstGeom>
        </p:spPr>
      </p:pic>
      <p:sp>
        <p:nvSpPr>
          <p:cNvPr id="21" name="Right Arrow 13"/>
          <p:cNvSpPr/>
          <p:nvPr/>
        </p:nvSpPr>
        <p:spPr>
          <a:xfrm>
            <a:off x="7433965" y="3337370"/>
            <a:ext cx="457200" cy="58489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7570" y="4040191"/>
            <a:ext cx="2667000" cy="13003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524000" y="354102"/>
            <a:ext cx="9144000" cy="551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cs typeface="Arial" panose="020B0604020202020204" pitchFamily="34" charset="0"/>
              </a:rPr>
              <a:t>Outline</a:t>
            </a:r>
            <a:endParaRPr lang="en-GB" sz="3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 txBox="1"/>
          <p:nvPr/>
        </p:nvSpPr>
        <p:spPr>
          <a:xfrm>
            <a:off x="1981200" y="1676400"/>
            <a:ext cx="8077200" cy="4227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5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nl-BE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Introduction</a:t>
            </a:r>
            <a:endParaRPr lang="nl-BE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lvl="1">
              <a:spcAft>
                <a:spcPts val="5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BE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Image distortions in STEM</a:t>
            </a:r>
            <a:endParaRPr lang="nl-BE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lvl="1">
              <a:spcAft>
                <a:spcPts val="5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BE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Machine Learning </a:t>
            </a:r>
            <a:endParaRPr lang="nl-BE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lvl="1">
              <a:spcAft>
                <a:spcPts val="5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nl-BE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Architecture - Loss functions</a:t>
            </a:r>
            <a:endParaRPr lang="nl-BE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lvl="1">
              <a:spcAft>
                <a:spcPts val="5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l-BE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Modelling distortions</a:t>
            </a:r>
            <a:endParaRPr lang="nl-BE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lvl="1">
              <a:spcAft>
                <a:spcPts val="5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Applications on real data</a:t>
            </a:r>
            <a:endParaRPr lang="en-US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lvl="1">
              <a:spcAft>
                <a:spcPts val="5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Conclusions</a:t>
            </a:r>
            <a:endParaRPr lang="en-US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846139" y="847688"/>
            <a:ext cx="7975312" cy="754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Y-Jitter</a:t>
            </a:r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1592644"/>
            <a:ext cx="3936673" cy="40017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5719" y="1727235"/>
            <a:ext cx="3806536" cy="3828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702"/>
          <a:stretch>
            <a:fillRect/>
          </a:stretch>
        </p:blipFill>
        <p:spPr>
          <a:xfrm>
            <a:off x="4176814" y="3632235"/>
            <a:ext cx="3313963" cy="2006565"/>
          </a:xfrm>
          <a:prstGeom prst="rect">
            <a:avLst/>
          </a:prstGeom>
        </p:spPr>
      </p:pic>
      <p:sp>
        <p:nvSpPr>
          <p:cNvPr id="29" name="Right Arrow 13"/>
          <p:cNvSpPr/>
          <p:nvPr/>
        </p:nvSpPr>
        <p:spPr>
          <a:xfrm>
            <a:off x="7449832" y="3334816"/>
            <a:ext cx="457200" cy="58489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5025" y="1931878"/>
            <a:ext cx="2667000" cy="13003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871635" y="791420"/>
            <a:ext cx="7975312" cy="754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XY-Jitter</a:t>
            </a:r>
            <a:endParaRPr lang="en-US" sz="32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21" y="1666874"/>
            <a:ext cx="3853173" cy="3874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9106" y="1699254"/>
            <a:ext cx="381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5778" y="1776406"/>
            <a:ext cx="3127027" cy="3886200"/>
          </a:xfrm>
          <a:prstGeom prst="rect">
            <a:avLst/>
          </a:prstGeom>
        </p:spPr>
      </p:pic>
      <p:sp>
        <p:nvSpPr>
          <p:cNvPr id="21" name="Right Arrow 13"/>
          <p:cNvSpPr/>
          <p:nvPr/>
        </p:nvSpPr>
        <p:spPr>
          <a:xfrm>
            <a:off x="7433965" y="3341130"/>
            <a:ext cx="457200" cy="58489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108344" y="568332"/>
            <a:ext cx="7975312" cy="498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Detector noise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0874" y="2602431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Ground Truth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03663" y="2602431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F=1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48947" y="2602431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F=5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96680" y="2605121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F=25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007" y="2888615"/>
            <a:ext cx="2919798" cy="28326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7412" y="2929572"/>
            <a:ext cx="2850072" cy="28500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1386" y="2877258"/>
            <a:ext cx="2902367" cy="2937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6971" y="2898543"/>
            <a:ext cx="2902367" cy="29546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1369" y="2850152"/>
            <a:ext cx="2919798" cy="28849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976" y="2837906"/>
            <a:ext cx="2919799" cy="29023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3754" y="2909146"/>
            <a:ext cx="2902367" cy="28500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6439" y="2871466"/>
            <a:ext cx="2850071" cy="28675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295400"/>
            <a:ext cx="4581525" cy="805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7080" y="1252220"/>
            <a:ext cx="3095625" cy="890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00" y="1256030"/>
            <a:ext cx="2443480" cy="967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6" grpId="0" bldLvl="0" animBg="1"/>
      <p:bldP spid="4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3405" y="2743200"/>
            <a:ext cx="3312795" cy="1954530"/>
          </a:xfrm>
          <a:prstGeom prst="rect">
            <a:avLst/>
          </a:prstGeom>
        </p:spPr>
      </p:pic>
      <p:sp>
        <p:nvSpPr>
          <p:cNvPr id="27" name="Title 1"/>
          <p:cNvSpPr txBox="1"/>
          <p:nvPr/>
        </p:nvSpPr>
        <p:spPr>
          <a:xfrm>
            <a:off x="1871635" y="791420"/>
            <a:ext cx="7975312" cy="754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Fast scanning distortions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498" y="1812875"/>
            <a:ext cx="3616649" cy="36166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88978" y="1785048"/>
            <a:ext cx="3715937" cy="3644476"/>
          </a:xfrm>
          <a:prstGeom prst="rect">
            <a:avLst/>
          </a:prstGeom>
        </p:spPr>
      </p:pic>
      <p:sp>
        <p:nvSpPr>
          <p:cNvPr id="21" name="Right Arrow 13"/>
          <p:cNvSpPr/>
          <p:nvPr/>
        </p:nvSpPr>
        <p:spPr>
          <a:xfrm>
            <a:off x="7695961" y="3314836"/>
            <a:ext cx="457200" cy="58489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108344" y="568332"/>
            <a:ext cx="7975312" cy="498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</a:rPr>
              <a:t>Fast scanning distortions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488" y="1461779"/>
            <a:ext cx="2492727" cy="2492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4531" y="1445001"/>
            <a:ext cx="2548743" cy="24997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3890" y="3769373"/>
            <a:ext cx="2541741" cy="25627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2768" y="3786151"/>
            <a:ext cx="2632767" cy="25837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8143" y="3819707"/>
            <a:ext cx="2464719" cy="24437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8143" y="1478557"/>
            <a:ext cx="2450715" cy="24367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clrChange>
              <a:clrFrom>
                <a:srgbClr val="3F48CC"/>
              </a:clrFrom>
              <a:clrTo>
                <a:srgbClr val="3F48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4941" y="3802929"/>
            <a:ext cx="2478723" cy="24647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3F48CC"/>
              </a:clrFrom>
              <a:clrTo>
                <a:srgbClr val="3F48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8813" y="1470168"/>
            <a:ext cx="2471721" cy="244371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73250" y="1127468"/>
            <a:ext cx="2306897" cy="3987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alpha = 0.12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71034" y="1127468"/>
            <a:ext cx="2306897" cy="3987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alpha</a:t>
            </a:r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 = 0.85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58764" y="1127468"/>
            <a:ext cx="2306897" cy="3987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alpha </a:t>
            </a:r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 = 0.35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5697" y="1127468"/>
            <a:ext cx="230689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Ground truth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108344" y="568332"/>
            <a:ext cx="7975312" cy="498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Saturation distortion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615" y="1540934"/>
            <a:ext cx="32836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Ground Truth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3493" y="1928756"/>
            <a:ext cx="3513713" cy="3453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7177" y="1898894"/>
            <a:ext cx="3513713" cy="3513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1672" y="1917462"/>
            <a:ext cx="3553528" cy="35734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08740" y="1534111"/>
            <a:ext cx="32836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Poisson noise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26926" y="1534111"/>
            <a:ext cx="32836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Saturation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7908" y="1857541"/>
            <a:ext cx="3573436" cy="353362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7269" y="1863767"/>
            <a:ext cx="3533621" cy="35734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6174" y="1882172"/>
            <a:ext cx="3633159" cy="35933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108344" y="568332"/>
            <a:ext cx="7975312" cy="498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Upsampling distortion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281" y="1866625"/>
            <a:ext cx="2988913" cy="2919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1775" y="1897168"/>
            <a:ext cx="2863470" cy="289519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4446" y="1920336"/>
            <a:ext cx="2879336" cy="287933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1042" y="1918810"/>
            <a:ext cx="2800012" cy="28317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66284" y="1593416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Ground Truth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02723" y="1593416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F=1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54357" y="1593416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F=2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14790" y="1593416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F=4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011" y="1858079"/>
            <a:ext cx="2884345" cy="29017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3330" y="1907927"/>
            <a:ext cx="2965129" cy="29651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0346" y="1867048"/>
            <a:ext cx="2901192" cy="29331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5624" y="1933450"/>
            <a:ext cx="2997100" cy="29011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6" grpId="0" bldLvl="0" animBg="1"/>
      <p:bldP spid="4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2108344" y="568332"/>
            <a:ext cx="7975312" cy="498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Downsampling distortion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6284" y="1595111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Ground Truth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859304"/>
            <a:ext cx="2988913" cy="29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2981" y="1870123"/>
            <a:ext cx="2849488" cy="2936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94669" y="1892808"/>
            <a:ext cx="2866916" cy="29714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2362" y="1894159"/>
            <a:ext cx="2884345" cy="284948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02723" y="1593416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F=1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4357" y="1593416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F=0.5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14790" y="1593416"/>
            <a:ext cx="2615184" cy="4023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F=0.25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584" y="1859304"/>
            <a:ext cx="2884345" cy="29017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025" y="1855639"/>
            <a:ext cx="2884345" cy="29017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8787" y="1889367"/>
            <a:ext cx="2954057" cy="30237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0148" y="1870123"/>
            <a:ext cx="2901772" cy="29366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069770" y="536178"/>
            <a:ext cx="10134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Some distortions in a single TEM micrograph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270" y="1524000"/>
            <a:ext cx="10240010" cy="4950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9677400" cy="130048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" charset="0"/>
              </a:rPr>
              <a:t>Available networks</a:t>
            </a:r>
            <a:endParaRPr 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1981200"/>
            <a:ext cx="7977505" cy="378460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</a:rPr>
              <a:t>sfr_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" charset="0"/>
                <a:cs typeface="Times New Roman" panose="02020603050405020304" pitchFamily="1" charset="0"/>
              </a:rPr>
              <a:t>hr</a:t>
            </a: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</a:rPr>
              <a:t>stem  (single frame high resolution TEM)</a:t>
            </a: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sfr_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lr</a:t>
            </a: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stem  (single frame low resolution TEM)</a:t>
            </a: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  <a:sym typeface="+mn-ea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  <a:sym typeface="+mn-ea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sfr_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hr</a:t>
            </a: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tem  (single frame high resolution STEM)</a:t>
            </a: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sfr_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lr</a:t>
            </a: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tem  (single frame low resolution STEM)</a:t>
            </a: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  <a:sym typeface="+mn-ea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sfr_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hr</a:t>
            </a: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sem  (single frame high resolution SEM)</a:t>
            </a: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sfr_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lr</a:t>
            </a:r>
            <a:r>
              <a:rPr lang="en-US" sz="3000" dirty="0">
                <a:latin typeface="Times New Roman" panose="02020603050405020304" pitchFamily="1" charset="0"/>
                <a:cs typeface="Times New Roman" panose="02020603050405020304" pitchFamily="1" charset="0"/>
                <a:sym typeface="+mn-ea"/>
              </a:rPr>
              <a:t>sem  (single frame low resolution SEM)</a:t>
            </a:r>
            <a:endParaRPr lang="en-US" sz="30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0" y="990600"/>
            <a:ext cx="2238375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886200"/>
            <a:ext cx="2190750" cy="22098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541573" y="457401"/>
            <a:ext cx="2615184" cy="3987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HR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6" name="TextBox 44"/>
          <p:cNvSpPr txBox="1"/>
          <p:nvPr/>
        </p:nvSpPr>
        <p:spPr>
          <a:xfrm>
            <a:off x="9541573" y="3429201"/>
            <a:ext cx="2615184" cy="3987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2000" b="1" dirty="0">
                <a:latin typeface="Times New Roman" panose="02020603050405020304" pitchFamily="1" charset="0"/>
                <a:cs typeface="Times New Roman" panose="02020603050405020304" pitchFamily="1" charset="0"/>
              </a:rPr>
              <a:t>LR</a:t>
            </a:r>
            <a:endParaRPr lang="en-US" sz="2000" b="1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985" y="2310857"/>
            <a:ext cx="1545015" cy="16059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85" y="4666577"/>
            <a:ext cx="1600977" cy="1605957"/>
          </a:xfrm>
          <a:prstGeom prst="rect">
            <a:avLst/>
          </a:prstGeom>
        </p:spPr>
      </p:pic>
      <p:sp>
        <p:nvSpPr>
          <p:cNvPr id="12" name="Right Arrow 13"/>
          <p:cNvSpPr/>
          <p:nvPr/>
        </p:nvSpPr>
        <p:spPr>
          <a:xfrm rot="5400000">
            <a:off x="5448285" y="4039151"/>
            <a:ext cx="564746" cy="505088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3000" y="305031"/>
            <a:ext cx="11049000" cy="90970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Parallel illumination data acquisition</a:t>
            </a:r>
            <a:endParaRPr 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3" y="1676119"/>
            <a:ext cx="2866537" cy="487311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11690" y="1439785"/>
            <a:ext cx="2719520" cy="2990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Cambria" panose="02040503050406030204" pitchFamily="18" charset="0"/>
                <a:ea typeface="Cambria" panose="02040503050406030204" pitchFamily="18" charset="0"/>
              </a:rPr>
              <a:t>TEM microscope</a:t>
            </a:r>
            <a:endParaRPr lang="en-US" sz="13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808990" y="4966335"/>
            <a:ext cx="1828165" cy="1483995"/>
          </a:xfrm>
          <a:prstGeom prst="roundRect">
            <a:avLst/>
          </a:prstGeom>
          <a:solidFill>
            <a:srgbClr val="FF0000">
              <a:alpha val="31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24"/>
          <p:cNvSpPr/>
          <p:nvPr/>
        </p:nvSpPr>
        <p:spPr>
          <a:xfrm>
            <a:off x="1073637" y="4749340"/>
            <a:ext cx="1204248" cy="98583"/>
          </a:xfrm>
          <a:prstGeom prst="roundRect">
            <a:avLst/>
          </a:prstGeom>
          <a:solidFill>
            <a:srgbClr val="FF0000">
              <a:alpha val="63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5598488" y="878656"/>
            <a:ext cx="424730" cy="2328534"/>
            <a:chOff x="673629" y="2356400"/>
            <a:chExt cx="562738" cy="2865478"/>
          </a:xfrm>
        </p:grpSpPr>
        <p:sp>
          <p:nvSpPr>
            <p:cNvPr id="10" name="Arrow: Right 7"/>
            <p:cNvSpPr/>
            <p:nvPr/>
          </p:nvSpPr>
          <p:spPr>
            <a:xfrm>
              <a:off x="673629" y="2356400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Arrow: Right 14"/>
            <p:cNvSpPr/>
            <p:nvPr/>
          </p:nvSpPr>
          <p:spPr>
            <a:xfrm>
              <a:off x="673629" y="2661200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" name="Arrow: Right 15"/>
            <p:cNvSpPr/>
            <p:nvPr/>
          </p:nvSpPr>
          <p:spPr>
            <a:xfrm>
              <a:off x="673629" y="2951486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Arrow: Right 16"/>
            <p:cNvSpPr/>
            <p:nvPr/>
          </p:nvSpPr>
          <p:spPr>
            <a:xfrm>
              <a:off x="673629" y="3256286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Arrow: Right 17"/>
            <p:cNvSpPr/>
            <p:nvPr/>
          </p:nvSpPr>
          <p:spPr>
            <a:xfrm>
              <a:off x="673629" y="3546572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Arrow: Right 18"/>
            <p:cNvSpPr/>
            <p:nvPr/>
          </p:nvSpPr>
          <p:spPr>
            <a:xfrm>
              <a:off x="673629" y="3851372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Arrow: Right 19"/>
            <p:cNvSpPr/>
            <p:nvPr/>
          </p:nvSpPr>
          <p:spPr>
            <a:xfrm>
              <a:off x="673629" y="4117525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Arrow: Right 20"/>
            <p:cNvSpPr/>
            <p:nvPr/>
          </p:nvSpPr>
          <p:spPr>
            <a:xfrm>
              <a:off x="673629" y="4422325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Arrow: Right 23"/>
            <p:cNvSpPr/>
            <p:nvPr/>
          </p:nvSpPr>
          <p:spPr>
            <a:xfrm>
              <a:off x="673629" y="4688478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0" name="Arrow: Right 24"/>
            <p:cNvSpPr/>
            <p:nvPr/>
          </p:nvSpPr>
          <p:spPr>
            <a:xfrm>
              <a:off x="673629" y="4993278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 rot="5400000">
            <a:off x="4119231" y="4105433"/>
            <a:ext cx="424730" cy="1361381"/>
            <a:chOff x="673629" y="3546572"/>
            <a:chExt cx="562738" cy="1675306"/>
          </a:xfrm>
        </p:grpSpPr>
        <p:sp>
          <p:nvSpPr>
            <p:cNvPr id="40" name="Arrow: Right 17"/>
            <p:cNvSpPr/>
            <p:nvPr/>
          </p:nvSpPr>
          <p:spPr>
            <a:xfrm>
              <a:off x="673629" y="3546572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1" name="Arrow: Right 18"/>
            <p:cNvSpPr/>
            <p:nvPr/>
          </p:nvSpPr>
          <p:spPr>
            <a:xfrm>
              <a:off x="673629" y="3851372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2" name="Arrow: Right 19"/>
            <p:cNvSpPr/>
            <p:nvPr/>
          </p:nvSpPr>
          <p:spPr>
            <a:xfrm>
              <a:off x="673629" y="4117525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3" name="Arrow: Right 20"/>
            <p:cNvSpPr/>
            <p:nvPr/>
          </p:nvSpPr>
          <p:spPr>
            <a:xfrm>
              <a:off x="673629" y="4422325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Arrow: Right 23"/>
            <p:cNvSpPr/>
            <p:nvPr/>
          </p:nvSpPr>
          <p:spPr>
            <a:xfrm>
              <a:off x="673629" y="4688478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5" name="Arrow: Right 24"/>
            <p:cNvSpPr/>
            <p:nvPr/>
          </p:nvSpPr>
          <p:spPr>
            <a:xfrm>
              <a:off x="673629" y="4993278"/>
              <a:ext cx="562738" cy="22860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6" name="Right Arrow 13"/>
          <p:cNvSpPr/>
          <p:nvPr/>
        </p:nvSpPr>
        <p:spPr>
          <a:xfrm>
            <a:off x="2654277" y="4565760"/>
            <a:ext cx="996077" cy="412401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t="3074" r="54861"/>
          <a:stretch>
            <a:fillRect/>
          </a:stretch>
        </p:blipFill>
        <p:spPr>
          <a:xfrm>
            <a:off x="8458200" y="2450465"/>
            <a:ext cx="3428365" cy="3325495"/>
          </a:xfrm>
          <a:prstGeom prst="rect">
            <a:avLst/>
          </a:prstGeom>
        </p:spPr>
      </p:pic>
      <p:sp>
        <p:nvSpPr>
          <p:cNvPr id="50" name="Rectangle: Rounded Corners 7"/>
          <p:cNvSpPr/>
          <p:nvPr/>
        </p:nvSpPr>
        <p:spPr>
          <a:xfrm>
            <a:off x="8516620" y="2030095"/>
            <a:ext cx="3197225" cy="3822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/>
              <a:t>TEM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6" grpId="0" bldLvl="0" animBg="1"/>
      <p:bldP spid="5" grpId="1" animBg="1"/>
      <p:bldP spid="46" grpId="1" animBg="1"/>
      <p:bldP spid="5" grpId="2" bldLvl="0" animBg="1"/>
      <p:bldP spid="46" grpId="2" bldLvl="0" animBg="1"/>
      <p:bldP spid="33" grpId="0" bldLvl="0" animBg="1"/>
      <p:bldP spid="33" grpId="1" animBg="1"/>
      <p:bldP spid="12" grpId="0" bldLvl="0" animBg="1"/>
      <p:bldP spid="12" grpId="1" animBg="1"/>
      <p:bldP spid="50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57300" y="2362200"/>
            <a:ext cx="9677400" cy="184785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" charset="0"/>
              </a:rPr>
              <a:t>Comparison of neural network performance on simulated data</a:t>
            </a:r>
            <a:endParaRPr 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73660" y="228600"/>
            <a:ext cx="12029440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 resolution STEM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066800"/>
            <a:ext cx="11826875" cy="55283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73660" y="228600"/>
            <a:ext cx="12029440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 resolution TEM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066800"/>
            <a:ext cx="11791950" cy="55359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73660" y="228600"/>
            <a:ext cx="12029440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 resolution STEM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19200"/>
            <a:ext cx="11357610" cy="538924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sp>
        <p:nvSpPr>
          <p:cNvPr id="27" name="Title 1"/>
          <p:cNvSpPr txBox="1"/>
          <p:nvPr/>
        </p:nvSpPr>
        <p:spPr>
          <a:xfrm>
            <a:off x="371475" y="152400"/>
            <a:ext cx="11598910" cy="499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Comparison of the CNN restoration to the BM3D algorithm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0" y="838200"/>
            <a:ext cx="10661650" cy="59423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sp>
        <p:nvSpPr>
          <p:cNvPr id="27" name="Title 1"/>
          <p:cNvSpPr txBox="1"/>
          <p:nvPr/>
        </p:nvSpPr>
        <p:spPr>
          <a:xfrm>
            <a:off x="371475" y="152400"/>
            <a:ext cx="11598910" cy="499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Selecting the optimal neural network for your data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1295400"/>
            <a:ext cx="11752580" cy="50412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854710" y="2362200"/>
            <a:ext cx="10792460" cy="1847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" charset="0"/>
              </a:rPr>
              <a:t>Comparison of neural network performance on experimental data</a:t>
            </a:r>
            <a:endParaRPr 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57300" y="2362200"/>
            <a:ext cx="9677400" cy="184785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" charset="0"/>
              </a:rPr>
              <a:t>Results HRSTEM</a:t>
            </a:r>
            <a:endParaRPr 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994044" y="533400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SrTio3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1447800"/>
            <a:ext cx="10896600" cy="475408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994044" y="533400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Pt nanoparticle-Gas Holder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56701"/>
            <a:ext cx="11201400" cy="48678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624" y="1523873"/>
            <a:ext cx="2866537" cy="48731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3977" y="3755245"/>
            <a:ext cx="2458039" cy="1081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2157" y="5014997"/>
            <a:ext cx="2614879" cy="1430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200" y="1680984"/>
            <a:ext cx="2533630" cy="2282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9903" y="1233366"/>
            <a:ext cx="1681062" cy="122577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21174645">
            <a:off x="5146377" y="3873312"/>
            <a:ext cx="1369059" cy="705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1174645">
            <a:off x="4989645" y="3779531"/>
            <a:ext cx="1690191" cy="8922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53" y="3220756"/>
            <a:ext cx="1912889" cy="23592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7131" y="1242454"/>
            <a:ext cx="2719520" cy="2990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Cambria" panose="02040503050406030204" pitchFamily="18" charset="0"/>
                <a:ea typeface="Cambria" panose="02040503050406030204" pitchFamily="18" charset="0"/>
              </a:rPr>
              <a:t>STEM microscope</a:t>
            </a:r>
            <a:endParaRPr lang="en-US" sz="13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961390" y="4846955"/>
            <a:ext cx="1828165" cy="1450975"/>
          </a:xfrm>
          <a:prstGeom prst="roundRect">
            <a:avLst/>
          </a:prstGeom>
          <a:solidFill>
            <a:srgbClr val="FF0000">
              <a:alpha val="31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13"/>
          <p:cNvSpPr/>
          <p:nvPr/>
        </p:nvSpPr>
        <p:spPr>
          <a:xfrm>
            <a:off x="2666977" y="4401930"/>
            <a:ext cx="996077" cy="412401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: Rounded Corners 24"/>
          <p:cNvSpPr/>
          <p:nvPr/>
        </p:nvSpPr>
        <p:spPr>
          <a:xfrm>
            <a:off x="1219052" y="4554395"/>
            <a:ext cx="1204248" cy="98583"/>
          </a:xfrm>
          <a:prstGeom prst="roundRect">
            <a:avLst/>
          </a:prstGeom>
          <a:solidFill>
            <a:srgbClr val="FF0000">
              <a:alpha val="63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2057400" y="304781"/>
            <a:ext cx="7696752" cy="78733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STEM acquisition</a:t>
            </a:r>
            <a:endParaRPr 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r="55944"/>
          <a:stretch>
            <a:fillRect/>
          </a:stretch>
        </p:blipFill>
        <p:spPr>
          <a:xfrm>
            <a:off x="8534400" y="2286000"/>
            <a:ext cx="3211830" cy="3181350"/>
          </a:xfrm>
          <a:prstGeom prst="rect">
            <a:avLst/>
          </a:prstGeom>
        </p:spPr>
      </p:pic>
      <p:sp>
        <p:nvSpPr>
          <p:cNvPr id="6" name="Rectangle: Rounded Corners 9"/>
          <p:cNvSpPr/>
          <p:nvPr/>
        </p:nvSpPr>
        <p:spPr>
          <a:xfrm>
            <a:off x="8534400" y="1789430"/>
            <a:ext cx="3197225" cy="3822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/>
              <a:t>STEM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6" grpId="0" bldLvl="0" animBg="1"/>
      <p:bldP spid="9" grpId="0" bldLvl="0" animBg="1"/>
      <p:bldP spid="24" grpId="0" bldLvl="0" animBg="1"/>
      <p:bldP spid="24" grpId="1" bldLvl="0" animBg="1"/>
      <p:bldP spid="25" grpId="0" bldLvl="0" animBg="1"/>
      <p:bldP spid="25" grpId="1" bldLvl="0" animBg="1"/>
      <p:bldP spid="6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994044" y="533400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 nanoparticle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524000"/>
            <a:ext cx="10439400" cy="457245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994044" y="533400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 nanoparticle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447800"/>
            <a:ext cx="10896600" cy="478635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57300" y="2362200"/>
            <a:ext cx="9677400" cy="184785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" charset="0"/>
              </a:rPr>
              <a:t>Results HRTEM</a:t>
            </a:r>
            <a:endParaRPr 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994044" y="533400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Nanorod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295400"/>
            <a:ext cx="10972800" cy="4956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1503648"/>
            <a:ext cx="39626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8545" y="1486870"/>
            <a:ext cx="38664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376" y="1143000"/>
            <a:ext cx="11327624" cy="49496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57300" y="2362200"/>
            <a:ext cx="9677400" cy="184785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Times New Roman" panose="02020603050405020304" pitchFamily="1" charset="0"/>
              </a:rPr>
              <a:t>Results SEM</a:t>
            </a:r>
            <a:endParaRPr lang="en-US" sz="4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738715"/>
            <a:ext cx="11506200" cy="338056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1835252"/>
            <a:ext cx="11049000" cy="3187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083" y="1852030"/>
            <a:ext cx="39626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4666" y="1857544"/>
            <a:ext cx="38664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78" y="1818474"/>
            <a:ext cx="11049000" cy="3237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083" y="1852030"/>
            <a:ext cx="39626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6277" y="1857544"/>
            <a:ext cx="38664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02" y="1662444"/>
            <a:ext cx="11599995" cy="35331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b="33357"/>
          <a:stretch>
            <a:fillRect/>
          </a:stretch>
        </p:blipFill>
        <p:spPr>
          <a:xfrm>
            <a:off x="228600" y="2133600"/>
            <a:ext cx="2866390" cy="32473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3302" y="4038367"/>
            <a:ext cx="2614879" cy="1430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00" y="1905139"/>
            <a:ext cx="2533630" cy="2282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53" y="1905196"/>
            <a:ext cx="1681062" cy="1225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68" y="3681131"/>
            <a:ext cx="1912889" cy="23592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4871" y="1604404"/>
            <a:ext cx="2719520" cy="2990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Cambria" panose="02040503050406030204" pitchFamily="18" charset="0"/>
                <a:ea typeface="Cambria" panose="02040503050406030204" pitchFamily="18" charset="0"/>
              </a:rPr>
              <a:t>SEM microscope</a:t>
            </a:r>
            <a:endParaRPr lang="en-US" sz="13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 rot="19260000">
            <a:off x="1942465" y="4217035"/>
            <a:ext cx="1821180" cy="763905"/>
          </a:xfrm>
          <a:prstGeom prst="roundRect">
            <a:avLst/>
          </a:prstGeom>
          <a:solidFill>
            <a:srgbClr val="FF0000">
              <a:alpha val="31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13"/>
          <p:cNvSpPr/>
          <p:nvPr/>
        </p:nvSpPr>
        <p:spPr>
          <a:xfrm>
            <a:off x="2590777" y="5021690"/>
            <a:ext cx="996077" cy="412401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: Rounded Corners 24"/>
          <p:cNvSpPr/>
          <p:nvPr/>
        </p:nvSpPr>
        <p:spPr>
          <a:xfrm>
            <a:off x="918062" y="5186855"/>
            <a:ext cx="1204248" cy="98583"/>
          </a:xfrm>
          <a:prstGeom prst="roundRect">
            <a:avLst/>
          </a:prstGeom>
          <a:solidFill>
            <a:srgbClr val="FF0000">
              <a:alpha val="63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2057400" y="304781"/>
            <a:ext cx="7696752" cy="787338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SEM acquisition</a:t>
            </a:r>
            <a:endParaRPr 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Can 5"/>
          <p:cNvSpPr/>
          <p:nvPr/>
        </p:nvSpPr>
        <p:spPr>
          <a:xfrm rot="13920000">
            <a:off x="2906395" y="3905250"/>
            <a:ext cx="321310" cy="956945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Box 20"/>
          <p:cNvSpPr txBox="1"/>
          <p:nvPr/>
        </p:nvSpPr>
        <p:spPr>
          <a:xfrm>
            <a:off x="2864485" y="3415665"/>
            <a:ext cx="953135" cy="29908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sz="1350" b="1" dirty="0">
                <a:latin typeface="Cambria" panose="02040503050406030204" pitchFamily="18" charset="0"/>
                <a:ea typeface="Cambria" panose="02040503050406030204" pitchFamily="18" charset="0"/>
              </a:rPr>
              <a:t>Detector</a:t>
            </a:r>
            <a:endParaRPr lang="en-US" sz="13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95500" y="4843780"/>
            <a:ext cx="38100" cy="33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133600" y="4695190"/>
            <a:ext cx="500380" cy="3721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12262" r="59393"/>
          <a:stretch>
            <a:fillRect/>
          </a:stretch>
        </p:blipFill>
        <p:spPr>
          <a:xfrm>
            <a:off x="8763000" y="2438400"/>
            <a:ext cx="3056890" cy="3160395"/>
          </a:xfrm>
          <a:prstGeom prst="rect">
            <a:avLst/>
          </a:prstGeom>
        </p:spPr>
      </p:pic>
      <p:sp>
        <p:nvSpPr>
          <p:cNvPr id="23" name="Rectangle: Rounded Corners 10"/>
          <p:cNvSpPr/>
          <p:nvPr/>
        </p:nvSpPr>
        <p:spPr>
          <a:xfrm>
            <a:off x="8759825" y="1941830"/>
            <a:ext cx="3197225" cy="3822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/>
              <a:t>SEM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4" grpId="0" bldLvl="0" animBg="1"/>
      <p:bldP spid="25" grpId="1" bldLvl="0" animBg="1"/>
      <p:bldP spid="24" grpId="1" bldLvl="0" animBg="1"/>
      <p:bldP spid="9" grpId="0" bldLvl="0" animBg="1"/>
      <p:bldP spid="23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148" y="1676400"/>
            <a:ext cx="11997851" cy="356285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762000"/>
            <a:ext cx="9417685" cy="5935345"/>
          </a:xfrm>
          <a:prstGeom prst="rect">
            <a:avLst/>
          </a:prstGeom>
        </p:spPr>
      </p:pic>
      <p:sp>
        <p:nvSpPr>
          <p:cNvPr id="27" name="Title 1"/>
          <p:cNvSpPr txBox="1"/>
          <p:nvPr/>
        </p:nvSpPr>
        <p:spPr>
          <a:xfrm>
            <a:off x="371475" y="152400"/>
            <a:ext cx="11598910" cy="499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Comparing CNN restoration methods on HAADF-STEM data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73660" y="228600"/>
            <a:ext cx="12029440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Precision comparison in estimating unknown structure parameters with and without CNN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9435" y="1066800"/>
            <a:ext cx="8812530" cy="557085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73660" y="228600"/>
            <a:ext cx="12029440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 of the CNN restoration to an imperfect crystal structure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1295400"/>
            <a:ext cx="11939905" cy="509143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73660" y="228600"/>
            <a:ext cx="12029440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Performance of the CNN restoration for atom counting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676400"/>
            <a:ext cx="12073255" cy="39484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73660" y="228600"/>
            <a:ext cx="12029440" cy="621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Evaluating neural network performance on white noise data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990600"/>
            <a:ext cx="8611870" cy="55587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73660" y="228600"/>
            <a:ext cx="12029440" cy="852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Evaluating neural network performance on counting noise data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1080135"/>
            <a:ext cx="8239760" cy="552640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73660" y="228600"/>
            <a:ext cx="1202944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Evaluating neural network performance on counting noise in tilted samples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1219200"/>
            <a:ext cx="7772400" cy="535495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304800" y="2895600"/>
            <a:ext cx="1202944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the restored EM images enhance resolution compared to the raw data?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914400"/>
            <a:ext cx="5920105" cy="5213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990600"/>
            <a:ext cx="6073140" cy="5348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537114"/>
            <a:ext cx="7222539" cy="63976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Traditional Programming</a:t>
            </a:r>
            <a:endParaRPr lang="en-US" sz="4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810000" y="2057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8100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7480300" y="2345306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435100" y="1765935"/>
            <a:ext cx="2333625" cy="5835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Data</a:t>
            </a:r>
            <a:endParaRPr lang="en-US" altLang="en-US" sz="3200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422400" y="2448560"/>
            <a:ext cx="2333625" cy="5835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Program</a:t>
            </a:r>
            <a:endParaRPr lang="en-US" altLang="en-US" sz="3200" dirty="0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288655" y="2049780"/>
            <a:ext cx="1991360" cy="5835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Output</a:t>
            </a:r>
            <a:endParaRPr lang="en-US" altLang="en-US" sz="3200" dirty="0"/>
          </a:p>
        </p:txBody>
      </p:sp>
      <p:sp>
        <p:nvSpPr>
          <p:cNvPr id="21" name="Title 1"/>
          <p:cNvSpPr txBox="1"/>
          <p:nvPr/>
        </p:nvSpPr>
        <p:spPr>
          <a:xfrm>
            <a:off x="1371600" y="3475038"/>
            <a:ext cx="9753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Machine Learning (supervised)</a:t>
            </a:r>
            <a:endParaRPr lang="en-US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Line 20"/>
          <p:cNvSpPr>
            <a:spLocks noChangeShapeType="1"/>
          </p:cNvSpPr>
          <p:nvPr/>
        </p:nvSpPr>
        <p:spPr bwMode="auto">
          <a:xfrm>
            <a:off x="3898900" y="4754562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3898900" y="5440362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2"/>
          <p:cNvSpPr>
            <a:spLocks noChangeShapeType="1"/>
          </p:cNvSpPr>
          <p:nvPr/>
        </p:nvSpPr>
        <p:spPr bwMode="auto">
          <a:xfrm>
            <a:off x="7480300" y="5059997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1398270" y="4453255"/>
            <a:ext cx="2459355" cy="5835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Data</a:t>
            </a:r>
            <a:endParaRPr lang="en-US" altLang="en-US" sz="3200" dirty="0"/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1400175" y="5163185"/>
            <a:ext cx="2453005" cy="5835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Output</a:t>
            </a:r>
            <a:endParaRPr lang="en-US" altLang="en-US" sz="3200" dirty="0"/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8288655" y="4754880"/>
            <a:ext cx="1991360" cy="5835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3200" dirty="0"/>
              <a:t>Program</a:t>
            </a:r>
            <a:endParaRPr lang="en-US" altLang="en-US" sz="3200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4733544" y="1740726"/>
            <a:ext cx="2746756" cy="12493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200" dirty="0">
                <a:solidFill>
                  <a:schemeClr val="tx1"/>
                </a:solidFill>
              </a:rPr>
              <a:t>Computer</a:t>
            </a:r>
            <a:endParaRPr lang="en-US" altLang="en-US" sz="3200" dirty="0">
              <a:solidFill>
                <a:schemeClr val="tx1"/>
              </a:solidFill>
            </a:endParaRPr>
          </a:p>
        </p:txBody>
      </p:sp>
      <p:sp>
        <p:nvSpPr>
          <p:cNvPr id="38" name="Rectangle: Rounded Corners 37"/>
          <p:cNvSpPr/>
          <p:nvPr/>
        </p:nvSpPr>
        <p:spPr>
          <a:xfrm>
            <a:off x="4813300" y="4468657"/>
            <a:ext cx="2667000" cy="12493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200" dirty="0">
                <a:solidFill>
                  <a:schemeClr val="tx1"/>
                </a:solidFill>
              </a:rPr>
              <a:t>Computer</a:t>
            </a:r>
            <a:endParaRPr lang="en-US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1" grpId="1" bldLvl="0" animBg="1"/>
      <p:bldP spid="12" grpId="0" bldLvl="0" animBg="1"/>
      <p:bldP spid="21" grpId="0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7" grpId="0" bldLvl="0" animBg="1"/>
      <p:bldP spid="38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304800" y="2895600"/>
            <a:ext cx="1202944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the restored EM images aid in segmentation?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5385" y="211455"/>
            <a:ext cx="7301230" cy="643445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304800" y="2895600"/>
            <a:ext cx="1202944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restored EM images improve the physical modeling of the detection process?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270510"/>
            <a:ext cx="8942070" cy="6317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92" y="2026877"/>
            <a:ext cx="4186019" cy="41860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96" y="2030421"/>
            <a:ext cx="4186019" cy="4186019"/>
          </a:xfrm>
          <a:prstGeom prst="rect">
            <a:avLst/>
          </a:prstGeom>
        </p:spPr>
      </p:pic>
      <p:sp>
        <p:nvSpPr>
          <p:cNvPr id="17" name="Rectangle: Rounded Corners 16"/>
          <p:cNvSpPr/>
          <p:nvPr/>
        </p:nvSpPr>
        <p:spPr>
          <a:xfrm>
            <a:off x="1981199" y="1363023"/>
            <a:ext cx="4198211" cy="63697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6238749" y="1366567"/>
            <a:ext cx="4191000" cy="662022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CCN (1)</a:t>
            </a:r>
            <a:endParaRPr lang="en-US" dirty="0"/>
          </a:p>
        </p:txBody>
      </p:sp>
      <p:sp>
        <p:nvSpPr>
          <p:cNvPr id="22" name="Title 1"/>
          <p:cNvSpPr txBox="1"/>
          <p:nvPr/>
        </p:nvSpPr>
        <p:spPr>
          <a:xfrm>
            <a:off x="1896948" y="373481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Y-scan distortion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49" y="2023830"/>
            <a:ext cx="4191000" cy="4191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49" y="2027374"/>
            <a:ext cx="4191000" cy="4191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39109" y="1932189"/>
            <a:ext cx="471083" cy="230870"/>
          </a:xfrm>
        </p:spPr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8045905" y="1700098"/>
            <a:ext cx="3622702" cy="55126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CCN (2)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05" y="2267007"/>
            <a:ext cx="3622702" cy="3622702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700569" y="1676925"/>
            <a:ext cx="3627013" cy="55126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Raw data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4361742" y="1665774"/>
            <a:ext cx="3627013" cy="57293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CCN (1)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9" y="2259675"/>
            <a:ext cx="3627013" cy="36270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42" y="2259675"/>
            <a:ext cx="3627013" cy="3627013"/>
          </a:xfrm>
          <a:prstGeom prst="rect">
            <a:avLst/>
          </a:prstGeom>
        </p:spPr>
      </p:pic>
      <p:sp>
        <p:nvSpPr>
          <p:cNvPr id="21" name="Rectangle: Rounded Corners 20"/>
          <p:cNvSpPr/>
          <p:nvPr/>
        </p:nvSpPr>
        <p:spPr>
          <a:xfrm>
            <a:off x="5105400" y="3315430"/>
            <a:ext cx="6096000" cy="1338957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Range</a:t>
            </a:r>
            <a:r>
              <a:rPr lang="en-US" sz="2400" dirty="0">
                <a:latin typeface="Arial Rounded MT Bold" panose="020F0704030504030204" pitchFamily="34" charset="0"/>
              </a:rPr>
              <a:t> of the y-scan distortion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7" grpId="1" bldLvl="0" animBg="1"/>
      <p:bldP spid="19" grpId="0" bldLvl="0" animBg="1"/>
      <p:bldP spid="19" grpId="1" bldLvl="0" animBg="1"/>
      <p:bldP spid="15" grpId="0" bldLvl="0" animBg="1"/>
      <p:bldP spid="13" grpId="0" bldLvl="0" animBg="1"/>
      <p:bldP spid="14" grpId="0" bldLvl="0" animBg="1"/>
      <p:bldP spid="21" grpId="0" bldLvl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264" y="1946436"/>
            <a:ext cx="4456492" cy="4456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98" y="1946436"/>
            <a:ext cx="4456492" cy="4456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90" y="1954818"/>
            <a:ext cx="4471347" cy="44713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48" y="1954818"/>
            <a:ext cx="4471347" cy="4471347"/>
          </a:xfrm>
          <a:prstGeom prst="rect">
            <a:avLst/>
          </a:prstGeom>
        </p:spPr>
      </p:pic>
      <p:sp>
        <p:nvSpPr>
          <p:cNvPr id="17" name="Rectangle: Rounded Corners 16"/>
          <p:cNvSpPr/>
          <p:nvPr/>
        </p:nvSpPr>
        <p:spPr>
          <a:xfrm>
            <a:off x="1591090" y="1299326"/>
            <a:ext cx="4482399" cy="58493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Raw data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6120454" y="1304670"/>
            <a:ext cx="4471346" cy="58493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CCN (1)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itle 1"/>
          <p:cNvSpPr txBox="1"/>
          <p:nvPr/>
        </p:nvSpPr>
        <p:spPr>
          <a:xfrm>
            <a:off x="1896948" y="373481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High-speed scans</a:t>
            </a:r>
            <a:endParaRPr 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0"/>
            <a:ext cx="3513582" cy="35135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32" y="2280656"/>
            <a:ext cx="3513582" cy="35135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14" y="2280656"/>
            <a:ext cx="3501909" cy="3513582"/>
          </a:xfrm>
          <a:prstGeom prst="rect">
            <a:avLst/>
          </a:prstGeom>
        </p:spPr>
      </p:pic>
      <p:sp>
        <p:nvSpPr>
          <p:cNvPr id="25" name="Rectangle: Rounded Corners 24"/>
          <p:cNvSpPr/>
          <p:nvPr/>
        </p:nvSpPr>
        <p:spPr>
          <a:xfrm>
            <a:off x="761999" y="1730492"/>
            <a:ext cx="3537989" cy="516715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Raw data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4362837" y="1730492"/>
            <a:ext cx="3499787" cy="516715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CCN (1)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7934332" y="1730492"/>
            <a:ext cx="3513582" cy="516715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CCN (2)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4732958" y="2555343"/>
            <a:ext cx="6421812" cy="113724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Modelling</a:t>
            </a:r>
            <a:r>
              <a:rPr lang="en-US" sz="2400" dirty="0">
                <a:latin typeface="Arial Rounded MT Bold" panose="020F0704030504030204" pitchFamily="34" charset="0"/>
              </a:rPr>
              <a:t> of the high-speed scans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4000500"/>
            <a:ext cx="3312795" cy="1954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7" grpId="1" bldLvl="0" animBg="1"/>
      <p:bldP spid="19" grpId="0" bldLvl="0" animBg="1"/>
      <p:bldP spid="19" grpId="1" bldLvl="0" animBg="1"/>
      <p:bldP spid="2" grpId="0"/>
      <p:bldP spid="25" grpId="0" bldLvl="0" animBg="1"/>
      <p:bldP spid="26" grpId="0" bldLvl="0" animBg="1"/>
      <p:bldP spid="27" grpId="0" bldLvl="0" animBg="1"/>
      <p:bldP spid="28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/>
          <p:nvPr/>
        </p:nvSpPr>
        <p:spPr>
          <a:xfrm>
            <a:off x="838200" y="534675"/>
            <a:ext cx="10515600" cy="971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Modelling improvement using experimental data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990601" y="2023716"/>
            <a:ext cx="2902804" cy="140528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Experimental Data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4876800" y="2023716"/>
            <a:ext cx="2064675" cy="140528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NN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Arrow: Right 22"/>
          <p:cNvSpPr/>
          <p:nvPr/>
        </p:nvSpPr>
        <p:spPr>
          <a:xfrm>
            <a:off x="4017787" y="2477212"/>
            <a:ext cx="780123" cy="58435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/>
          <p:cNvSpPr/>
          <p:nvPr/>
        </p:nvSpPr>
        <p:spPr>
          <a:xfrm>
            <a:off x="7974589" y="4690716"/>
            <a:ext cx="2224459" cy="137315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Improve modelling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4876800" y="4690716"/>
            <a:ext cx="2064675" cy="140528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Retrain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Arrow: Up 4"/>
          <p:cNvSpPr/>
          <p:nvPr/>
        </p:nvSpPr>
        <p:spPr>
          <a:xfrm>
            <a:off x="5588040" y="3673635"/>
            <a:ext cx="685800" cy="860789"/>
          </a:xfrm>
          <a:prstGeom prst="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/>
          <p:cNvSpPr/>
          <p:nvPr/>
        </p:nvSpPr>
        <p:spPr>
          <a:xfrm flipH="1">
            <a:off x="7007776" y="5274837"/>
            <a:ext cx="722880" cy="58435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/>
          <p:cNvSpPr/>
          <p:nvPr/>
        </p:nvSpPr>
        <p:spPr>
          <a:xfrm>
            <a:off x="7057069" y="2477211"/>
            <a:ext cx="780123" cy="584357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/>
          <p:cNvSpPr/>
          <p:nvPr/>
        </p:nvSpPr>
        <p:spPr>
          <a:xfrm>
            <a:off x="7952786" y="2023716"/>
            <a:ext cx="2217075" cy="145162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Is distortion free?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495294" y="3710606"/>
            <a:ext cx="1149448" cy="860789"/>
            <a:chOff x="8495294" y="3710606"/>
            <a:chExt cx="1149448" cy="860789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9" name="Arrow: Up 28"/>
            <p:cNvSpPr/>
            <p:nvPr/>
          </p:nvSpPr>
          <p:spPr>
            <a:xfrm flipV="1">
              <a:off x="8495294" y="3710606"/>
              <a:ext cx="1149448" cy="860789"/>
            </a:xfrm>
            <a:prstGeom prst="upArrow">
              <a:avLst>
                <a:gd name="adj1" fmla="val 50000"/>
                <a:gd name="adj2" fmla="val 44324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783770" y="3821408"/>
              <a:ext cx="685800" cy="46166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ambria" panose="02040503050406030204" pitchFamily="18" charset="0"/>
                  <a:ea typeface="Cambria" panose="02040503050406030204" pitchFamily="18" charset="0"/>
                </a:rPr>
                <a:t>No</a:t>
              </a:r>
              <a:endParaRPr lang="en-US" sz="24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0" name="Arrow: Bent-Up 9"/>
          <p:cNvSpPr/>
          <p:nvPr/>
        </p:nvSpPr>
        <p:spPr>
          <a:xfrm flipH="1">
            <a:off x="2152737" y="4161666"/>
            <a:ext cx="2064675" cy="1373153"/>
          </a:xfrm>
          <a:prstGeom prst="bentUp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8" grpId="0" bldLvl="0" animBg="1"/>
      <p:bldP spid="23" grpId="0" bldLvl="0" animBg="1"/>
      <p:bldP spid="24" grpId="0" bldLvl="0" animBg="1"/>
      <p:bldP spid="26" grpId="0" bldLvl="0" animBg="1"/>
      <p:bldP spid="5" grpId="0" bldLvl="0" animBg="1"/>
      <p:bldP spid="28" grpId="0" bldLvl="0" animBg="1"/>
      <p:bldP spid="30" grpId="0" bldLvl="0" animBg="1"/>
      <p:bldP spid="31" grpId="0" bldLvl="0" animBg="1"/>
      <p:bldP spid="10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896948" y="373481"/>
            <a:ext cx="797531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New improvements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1066800" y="1699895"/>
            <a:ext cx="1048004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Adversarial training for robustness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series analysis for temporal dynamics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Enhanced specimen diversity using stable diffusion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network architecture competing with vision transformers and diffusion models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Multi-size training for scalability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Inclusion of direct electron detector distortion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network for all EM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1036300" cy="554355"/>
          </a:xfrm>
        </p:spPr>
        <p:txBody>
          <a:bodyPr>
            <a:noAutofit/>
          </a:bodyPr>
          <a:lstStyle/>
          <a:p>
            <a:pPr marL="0" indent="0" algn="just">
              <a:buClr>
                <a:schemeClr val="tx2"/>
              </a:buClr>
              <a:buNone/>
            </a:pPr>
            <a:r>
              <a:rPr lang="en-US" dirty="0"/>
              <a:t>See you at hands-on session</a:t>
            </a:r>
            <a:endParaRPr lang="en-US" dirty="0"/>
          </a:p>
          <a:p>
            <a:pPr marL="0" indent="0" algn="just">
              <a:buClr>
                <a:schemeClr val="tx2"/>
              </a:buClr>
              <a:buNone/>
            </a:pPr>
            <a:endParaRPr lang="en-US" dirty="0"/>
          </a:p>
          <a:p>
            <a:pPr marL="0" indent="0" algn="just">
              <a:buClr>
                <a:schemeClr val="tx2"/>
              </a:buClr>
              <a:buNone/>
            </a:pPr>
            <a:r>
              <a:rPr lang="en-US" sz="2400" dirty="0"/>
              <a:t>https://github.com/Ivanlh20/tk_r_em/tree/master/workshop_29_10_2024</a:t>
            </a:r>
            <a:endParaRPr lang="en-US" sz="2400" dirty="0"/>
          </a:p>
        </p:txBody>
      </p:sp>
      <p:sp>
        <p:nvSpPr>
          <p:cNvPr id="4" name="Title 1"/>
          <p:cNvSpPr txBox="1"/>
          <p:nvPr/>
        </p:nvSpPr>
        <p:spPr>
          <a:xfrm>
            <a:off x="1600200" y="609635"/>
            <a:ext cx="9144000" cy="655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  <a:endParaRPr 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3505200"/>
            <a:ext cx="6148705" cy="2498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1069770" y="536178"/>
            <a:ext cx="10134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Some distortions in a single STEM micrograph</a:t>
            </a:r>
            <a:endParaRPr 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rcRect t="-1" r="4896" b="2939"/>
          <a:stretch>
            <a:fillRect/>
          </a:stretch>
        </p:blipFill>
        <p:spPr>
          <a:xfrm>
            <a:off x="8079976" y="1834583"/>
            <a:ext cx="2081501" cy="2099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9390" y="4297190"/>
            <a:ext cx="2181318" cy="2200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4190" y="1781174"/>
            <a:ext cx="2252880" cy="22454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0689" y="1830132"/>
            <a:ext cx="2164152" cy="2157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770" y="1790700"/>
            <a:ext cx="2245419" cy="2245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7622" y="4266330"/>
            <a:ext cx="2209860" cy="2278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5821" y="4239113"/>
            <a:ext cx="2209860" cy="23140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4256" y="4299386"/>
            <a:ext cx="2231784" cy="2244287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1905225" y="1498600"/>
            <a:ext cx="2057400" cy="344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 Jitter</a:t>
            </a:r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6049946" y="1498600"/>
            <a:ext cx="2057400" cy="344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Poisson noise</a:t>
            </a:r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3978564" y="1498600"/>
            <a:ext cx="2057400" cy="344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Fast scanning</a:t>
            </a:r>
            <a:endParaRPr lang="en-US" dirty="0"/>
          </a:p>
        </p:txBody>
      </p:sp>
      <p:sp>
        <p:nvSpPr>
          <p:cNvPr id="22" name="Rectangle: Rounded Corners 21"/>
          <p:cNvSpPr/>
          <p:nvPr/>
        </p:nvSpPr>
        <p:spPr>
          <a:xfrm>
            <a:off x="8124374" y="1507382"/>
            <a:ext cx="2057400" cy="344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 Jitter</a:t>
            </a:r>
            <a:endParaRPr lang="en-US" dirty="0"/>
          </a:p>
        </p:txBody>
      </p:sp>
      <p:sp>
        <p:nvSpPr>
          <p:cNvPr id="23" name="Rectangle: Rounded Corners 22"/>
          <p:cNvSpPr/>
          <p:nvPr/>
        </p:nvSpPr>
        <p:spPr>
          <a:xfrm>
            <a:off x="1876586" y="3989216"/>
            <a:ext cx="2057400" cy="344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Thermal noise</a:t>
            </a:r>
            <a:endParaRPr lang="en-US" dirty="0"/>
          </a:p>
        </p:txBody>
      </p:sp>
      <p:sp>
        <p:nvSpPr>
          <p:cNvPr id="24" name="Rectangle: Rounded Corners 23"/>
          <p:cNvSpPr/>
          <p:nvPr/>
        </p:nvSpPr>
        <p:spPr>
          <a:xfrm>
            <a:off x="6021307" y="3989216"/>
            <a:ext cx="2057400" cy="344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 ray</a:t>
            </a:r>
            <a:endParaRPr lang="en-US" dirty="0"/>
          </a:p>
        </p:txBody>
      </p:sp>
      <p:sp>
        <p:nvSpPr>
          <p:cNvPr id="25" name="Rectangle: Rounded Corners 24"/>
          <p:cNvSpPr/>
          <p:nvPr/>
        </p:nvSpPr>
        <p:spPr>
          <a:xfrm>
            <a:off x="3949925" y="3989216"/>
            <a:ext cx="2057400" cy="344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26" name="Rectangle: Rounded Corners 25"/>
          <p:cNvSpPr/>
          <p:nvPr/>
        </p:nvSpPr>
        <p:spPr>
          <a:xfrm>
            <a:off x="8104441" y="3989216"/>
            <a:ext cx="2057400" cy="344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Saturation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9" grpId="0" bldLvl="0" animBg="1"/>
      <p:bldP spid="2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52500" y="578812"/>
            <a:ext cx="10287000" cy="2532427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" charset="0"/>
                <a:cs typeface="Times New Roman" panose="02020603050405020304" pitchFamily="1" charset="0"/>
              </a:rPr>
              <a:t>Can all distortions in 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" charset="0"/>
                <a:cs typeface="Times New Roman" panose="02020603050405020304" pitchFamily="1" charset="0"/>
              </a:rPr>
              <a:t>single </a:t>
            </a:r>
            <a:r>
              <a:rPr lang="en-US" dirty="0">
                <a:latin typeface="Times New Roman" panose="02020603050405020304" pitchFamily="1" charset="0"/>
                <a:cs typeface="Times New Roman" panose="02020603050405020304" pitchFamily="1" charset="0"/>
              </a:rPr>
              <a:t>scanning transmission electron micrograph be corrected through automated post-processing?</a:t>
            </a:r>
            <a:endParaRPr lang="en-US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63779"/>
            <a:ext cx="1271159" cy="18253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05200" y="3771742"/>
            <a:ext cx="731520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No, if we use traditional programing..</a:t>
            </a:r>
            <a:endParaRPr lang="en-US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Yes, if we use machine learning.</a:t>
            </a:r>
            <a:endParaRPr lang="en-US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200" y="3525679"/>
            <a:ext cx="5943600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Identification</a:t>
            </a:r>
            <a:endParaRPr lang="en-US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Modelling</a:t>
            </a:r>
            <a:endParaRPr lang="en-US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Localization</a:t>
            </a:r>
            <a:endParaRPr lang="en-US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  <a:p>
            <a:pPr marL="457200" indent="-4572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" charset="0"/>
                <a:cs typeface="Times New Roman" panose="02020603050405020304" pitchFamily="1" charset="0"/>
              </a:rPr>
              <a:t>Quantification</a:t>
            </a:r>
            <a:endParaRPr lang="en-US" sz="3200" dirty="0">
              <a:latin typeface="Times New Roman" panose="02020603050405020304" pitchFamily="1" charset="0"/>
              <a:cs typeface="Times New Roman" panose="02020603050405020304" pitchFamily="1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D3CB-6FB5-45B1-8E66-D2250AC2416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4486</Words>
  <Application>WPS Presentation</Application>
  <PresentationFormat>Widescreen</PresentationFormat>
  <Paragraphs>461</Paragraphs>
  <Slides>78</Slides>
  <Notes>14</Notes>
  <HiddenSlides>0</HiddenSlides>
  <MMClips>3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5" baseType="lpstr">
      <vt:lpstr>Arial</vt:lpstr>
      <vt:lpstr>SimSun</vt:lpstr>
      <vt:lpstr>Wingdings</vt:lpstr>
      <vt:lpstr>Cambria</vt:lpstr>
      <vt:lpstr>Caladea</vt:lpstr>
      <vt:lpstr>Times New Roman</vt:lpstr>
      <vt:lpstr>OpenSymbol</vt:lpstr>
      <vt:lpstr>rockwellbold</vt:lpstr>
      <vt:lpstr>Comfortaa Light</vt:lpstr>
      <vt:lpstr>proxima-nova</vt:lpstr>
      <vt:lpstr>Calibri</vt:lpstr>
      <vt:lpstr>Trebuchet MS</vt:lpstr>
      <vt:lpstr>Microsoft YaHei</vt:lpstr>
      <vt:lpstr>Droid Sans Fallback</vt:lpstr>
      <vt:lpstr>Arial Unicode MS</vt:lpstr>
      <vt:lpstr>Arial Rounded MT Bold</vt:lpstr>
      <vt:lpstr>Office Theme</vt:lpstr>
      <vt:lpstr>Deep convolutional neural networks to restore single-shot electron microscopy images</vt:lpstr>
      <vt:lpstr>PowerPoint 演示文稿</vt:lpstr>
      <vt:lpstr>PowerPoint 演示文稿</vt:lpstr>
      <vt:lpstr>Parallel illumination data acquisition</vt:lpstr>
      <vt:lpstr>STEM acquisition</vt:lpstr>
      <vt:lpstr>SEM acquisition</vt:lpstr>
      <vt:lpstr>Traditional Programming</vt:lpstr>
      <vt:lpstr>PowerPoint 演示文稿</vt:lpstr>
      <vt:lpstr>Can all distortions in a single scanning transmission electron micrograph be corrected through automated post-processing?</vt:lpstr>
      <vt:lpstr>Hyperparameters</vt:lpstr>
      <vt:lpstr>PowerPoint 演示文稿</vt:lpstr>
      <vt:lpstr>PowerPoint 演示文稿</vt:lpstr>
      <vt:lpstr>PowerPoint 演示文稿</vt:lpstr>
      <vt:lpstr>How to obtain undistorted STEM images?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 generation</vt:lpstr>
      <vt:lpstr>Undistorted data generation</vt:lpstr>
      <vt:lpstr>Undistorted data generation</vt:lpstr>
      <vt:lpstr>Distorted data generation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Available networks</vt:lpstr>
      <vt:lpstr>Comparison of neural network performance on simulated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 HRSTEM</vt:lpstr>
      <vt:lpstr>PowerPoint 演示文稿</vt:lpstr>
      <vt:lpstr>PowerPoint 演示文稿</vt:lpstr>
      <vt:lpstr>PowerPoint 演示文稿</vt:lpstr>
      <vt:lpstr>PowerPoint 演示文稿</vt:lpstr>
      <vt:lpstr>Results HRTEM</vt:lpstr>
      <vt:lpstr>PowerPoint 演示文稿</vt:lpstr>
      <vt:lpstr>PowerPoint 演示文稿</vt:lpstr>
      <vt:lpstr>Results SEM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electron microscopy analysis of oxide heterointerfaces</dc:title>
  <dc:creator>Ricardo</dc:creator>
  <cp:lastModifiedBy>ivan</cp:lastModifiedBy>
  <cp:revision>2594</cp:revision>
  <cp:lastPrinted>2024-10-29T08:51:09Z</cp:lastPrinted>
  <dcterms:created xsi:type="dcterms:W3CDTF">2024-10-29T08:51:09Z</dcterms:created>
  <dcterms:modified xsi:type="dcterms:W3CDTF">2024-10-29T08:51:09Z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